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mc:PreserveAttributes="mv:*" mc:Ignorable="mv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68580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theme/theme1.xml" Type="http://schemas.openxmlformats.org/officeDocument/2006/relationships/theme" Id="rId1"/><Relationship Target="slides/slide8.xml" Type="http://schemas.openxmlformats.org/officeDocument/2006/relationships/slide" Id="rId13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>
              <a:defRPr sz="1100"/>
            </a:lvl1pPr>
            <a:lvl2pPr>
              <a:defRPr sz="1100"/>
            </a:lvl2pPr>
            <a:lvl3pPr>
              <a:defRPr sz="11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7" name="Shape 2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8" name="Shape 28"/>
          <p:cNvSpPr/>
          <p:nvPr>
            <p:ph idx="2" type="sldImg"/>
          </p:nvPr>
        </p:nvSpPr>
        <p:spPr>
          <a:xfrm>
            <a:off y="685800" x="1143225"/>
            <a:ext cy="3429000" cx="4572225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2" name="Shape 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3" name="Shape 3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8" name="Shape 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9" name="Shape 3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0" name="Shape 5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6" name="Shape 5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2" name="Shape 6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8" name="Shape 6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y="685800" x="1143225"/>
            <a:ext cy="3429000" cx="4572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" type="title">
  <p:cSld name="titl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y="2111123" x="685800"/>
            <a:ext cy="1546474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 indent="3048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4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y="3786737" x="685800"/>
            <a:ext cy="1046317" cx="77724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ctr" rtl="0" indent="190500" mar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Arial"/>
              <a:buNone/>
              <a:defRPr strike="noStrike" u="none" b="0" cap="none" baseline="0" sz="3000" i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x" type="tx">
  <p:cSld name="tx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 indent="-285750" marL="742950">
              <a:defRPr/>
            </a:lvl2pPr>
            <a:lvl3pPr rtl="0" indent="-228600" marL="1143000">
              <a:defRPr/>
            </a:lvl3pPr>
            <a:lvl4pPr rtl="0" indent="-228600" marL="160020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woColTx" type="twoColTx">
  <p:cSld name="twoColTx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600200" x="457200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600200" x="4692273"/>
            <a:ext cy="4967574" cx="3994525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defRPr/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 sz="1800"/>
            </a:lvl5pPr>
            <a:lvl6pPr rtl="0">
              <a:defRPr sz="1800"/>
            </a:lvl6pPr>
            <a:lvl7pPr rtl="0">
              <a:defRPr sz="1800"/>
            </a:lvl7pPr>
            <a:lvl8pPr rtl="0">
              <a:defRPr sz="1800"/>
            </a:lvl8pPr>
            <a:lvl9pPr rtl="0"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titleOnly" type="titleOnly">
  <p:cSld name="title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>
              <a:spcBef>
                <a:spcPts val="0"/>
              </a:spcBef>
              <a:buSzPct val="100000"/>
              <a:buFont typeface="Arial"/>
              <a:buNone/>
              <a:defRPr b="1" sz="3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CAPTION_ONLY">
  <p:cSld name="CAPTION_ONLY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5875078" x="457200"/>
            <a:ext cy="692693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1pPr>
            <a:lvl2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2pPr>
            <a:lvl3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3pPr>
            <a:lvl4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4pPr>
            <a:lvl5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5pPr>
            <a:lvl6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6pPr>
            <a:lvl7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66666"/>
              <a:buFont typeface="Arial"/>
              <a:buChar char="•"/>
              <a:defRPr sz="1800">
                <a:solidFill>
                  <a:schemeClr val="dk1"/>
                </a:solidFill>
              </a:defRPr>
            </a:lvl7pPr>
            <a:lvl8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ourier New"/>
              <a:buChar char="o"/>
              <a:defRPr sz="1800">
                <a:solidFill>
                  <a:schemeClr val="dk1"/>
                </a:solidFill>
              </a:defRPr>
            </a:lvl8pPr>
            <a:lvl9pPr algn="ctr" rtl="0" indent="-285750" marL="28575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Wingdings"/>
              <a:buChar char="§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matchingName="blank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3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74637" x="457200"/>
            <a:ext cy="11430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228600" mar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  <a:defRPr strike="noStrike" u="none" b="1" cap="none" baseline="0" sz="36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600200" x="457200"/>
            <a:ext cy="4967574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algn="l" rtl="0" indent="-342900" marL="342900">
              <a:spcBef>
                <a:spcPts val="60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30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l" rtl="0" indent="-285750" marL="742950">
              <a:spcBef>
                <a:spcPts val="48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 indent="-228600" marL="1143000">
              <a:spcBef>
                <a:spcPts val="48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24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 indent="-228600" marL="16002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 indent="-228600" marL="20574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algn="l" rtl="0" indent="-228600" marL="25146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algn="l" rtl="0" indent="-228600" marL="2971800">
              <a:spcBef>
                <a:spcPts val="360"/>
              </a:spcBef>
              <a:buClr>
                <a:schemeClr val="dk1"/>
              </a:buClr>
              <a:buSzPct val="166666"/>
              <a:buFont typeface="Arial"/>
              <a:buChar char="•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algn="l" rtl="0" indent="-228600" marL="3429000">
              <a:spcBef>
                <a:spcPts val="360"/>
              </a:spcBef>
              <a:buClr>
                <a:schemeClr val="dk1"/>
              </a:buClr>
              <a:buSzPct val="100000"/>
              <a:buFont typeface="Courier New"/>
              <a:buChar char="o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algn="l" rtl="0" indent="-228600" marL="3886200">
              <a:spcBef>
                <a:spcPts val="360"/>
              </a:spcBef>
              <a:buClr>
                <a:schemeClr val="dk1"/>
              </a:buClr>
              <a:buSzPct val="100000"/>
              <a:buFont typeface="Wingdings"/>
              <a:buChar char="§"/>
              <a:defRPr strike="noStrike" u="none" b="0" cap="none" baseline="0" sz="180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0.jp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1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3" name="Shape 23"/>
          <p:cNvSpPr/>
          <p:nvPr/>
        </p:nvSpPr>
        <p:spPr>
          <a:xfrm>
            <a:off y="30705" x="441984"/>
            <a:ext cy="6796588" cx="84052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</p:sp>
      <p:sp>
        <p:nvSpPr>
          <p:cNvPr id="24" name="Shape 24"/>
          <p:cNvSpPr txBox="1"/>
          <p:nvPr>
            <p:ph type="ctrTitle"/>
          </p:nvPr>
        </p:nvSpPr>
        <p:spPr>
          <a:xfrm>
            <a:off y="187798" x="938475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lang="en"/>
              <a:t>Curation Solutions</a:t>
            </a:r>
          </a:p>
        </p:txBody>
      </p:sp>
      <p:sp>
        <p:nvSpPr>
          <p:cNvPr id="25" name="Shape 25"/>
          <p:cNvSpPr txBox="1"/>
          <p:nvPr>
            <p:ph idx="1" type="subTitle"/>
          </p:nvPr>
        </p:nvSpPr>
        <p:spPr>
          <a:xfrm>
            <a:off y="2055187" x="938475"/>
            <a:ext cy="1046400" cx="7772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b="1" lang="en">
                <a:solidFill>
                  <a:srgbClr val="000000"/>
                </a:solidFill>
              </a:rPr>
              <a:t>Collaborate to discover </a:t>
            </a:r>
          </a:p>
          <a:p>
            <a:pPr rtl="0" lvl="0">
              <a:buNone/>
            </a:pPr>
            <a:r>
              <a:rPr b="1" lang="en">
                <a:solidFill>
                  <a:srgbClr val="000000"/>
                </a:solidFill>
              </a:rPr>
              <a:t>the best solutions </a:t>
            </a:r>
          </a:p>
          <a:p>
            <a:pPr rtl="0" lvl="0">
              <a:buNone/>
            </a:pPr>
            <a:r>
              <a:rPr b="1" lang="en">
                <a:solidFill>
                  <a:srgbClr val="000000"/>
                </a:solidFill>
              </a:rPr>
              <a:t>to these curation situations?</a:t>
            </a:r>
          </a:p>
          <a:p>
            <a:r>
              <a:t/>
            </a:r>
          </a:p>
        </p:txBody>
      </p:sp>
      <p:sp>
        <p:nvSpPr>
          <p:cNvPr id="26" name="Shape 26"/>
          <p:cNvSpPr txBox="1"/>
          <p:nvPr/>
        </p:nvSpPr>
        <p:spPr>
          <a:xfrm>
            <a:off y="3527625" x="3853250"/>
            <a:ext cy="457200" cx="3657600"/>
          </a:xfrm>
          <a:prstGeom prst="rect">
            <a:avLst/>
          </a:prstGeom>
          <a:noFill/>
        </p:spPr>
        <p:txBody>
          <a:bodyPr bIns="91425" rIns="91425" lIns="91425" tIns="91425" anchor="t" anchorCtr="0">
            <a:noAutofit/>
          </a:bodyPr>
          <a:lstStyle/>
          <a:p/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0" name="Shape 3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1" name="Shape 31"/>
          <p:cNvSpPr txBox="1"/>
          <p:nvPr>
            <p:ph type="ctrTitle"/>
          </p:nvPr>
        </p:nvSpPr>
        <p:spPr>
          <a:xfrm>
            <a:off y="4556898" x="685799"/>
            <a:ext cy="1546500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Work in groups, with at least one curation expert, to propose three possible solutions to the scenario and select one as the best.</a:t>
            </a:r>
          </a:p>
          <a:p>
            <a:r>
              <a:t/>
            </a:r>
          </a:p>
          <a:p>
            <a:pPr>
              <a:buNone/>
            </a:pPr>
            <a:r>
              <a:rPr sz="3600" lang="en">
                <a:solidFill>
                  <a:srgbClr val="FF0000"/>
                </a:solidFill>
                <a:latin typeface="Amaranth"/>
                <a:ea typeface="Amaranth"/>
                <a:cs typeface="Amaranth"/>
                <a:sym typeface="Amaranth"/>
              </a:rPr>
              <a:t>Don't like these, use one of your one!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y="547337" x="564599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b="0" sz="2400" lang="en">
                <a:solidFill>
                  <a:srgbClr val="000000"/>
                </a:solidFill>
                <a:latin typeface="Georgia"/>
                <a:ea typeface="Georgia"/>
                <a:cs typeface="Georgia"/>
                <a:sym typeface="Georgia"/>
              </a:rPr>
              <a:t>
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b="0" sz="2400" lang="en">
                <a:solidFill>
                  <a:srgbClr val="000000"/>
                </a:solidFill>
                <a:latin typeface="Amaranth"/>
                <a:ea typeface="Amaranth"/>
                <a:cs typeface="Amaranth"/>
                <a:sym typeface="Amaranth"/>
              </a:rPr>
              <a:t>1. You are at a conference.  The presentations are wonderful.  The tweets and slides are flying. How do you capture it best?</a:t>
            </a:r>
          </a:p>
          <a:p>
            <a:r>
              <a:t/>
            </a:r>
          </a:p>
        </p:txBody>
      </p:sp>
      <p:sp>
        <p:nvSpPr>
          <p:cNvPr id="37" name="Shape 37"/>
          <p:cNvSpPr txBox="1"/>
          <p:nvPr>
            <p:ph idx="1" type="body"/>
          </p:nvPr>
        </p:nvSpPr>
        <p:spPr>
          <a:xfrm>
            <a:off y="1406462" x="349799"/>
            <a:ext cy="5628899" cx="84444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1.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2.</a:t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3.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y="88818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b="0" sz="2400" lang="en">
                <a:solidFill>
                  <a:srgbClr val="000000"/>
                </a:solidFill>
                <a:latin typeface="Amaranth"/>
                <a:ea typeface="Amaranth"/>
                <a:cs typeface="Amaranth"/>
                <a:sym typeface="Amaranth"/>
              </a:rPr>
              <a:t>2. The kids just came back from a field trip with lots of photos and video.  How can you curate this content and add narrative to tell the synthesized story?</a:t>
            </a:r>
          </a:p>
          <a:p>
            <a:r>
              <a:t/>
            </a:r>
          </a:p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1.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2.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3.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8" name="Shape 48"/>
          <p:cNvSpPr txBox="1"/>
          <p:nvPr>
            <p:ph type="title"/>
          </p:nvPr>
        </p:nvSpPr>
        <p:spPr>
          <a:xfrm>
            <a:off y="1010887" x="3345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 indent="0" marL="457200">
              <a:lnSpc>
                <a:spcPct val="115000"/>
              </a:lnSpc>
              <a:buNone/>
            </a:pPr>
            <a:r>
              <a:rPr b="0" sz="2400" lang="en">
                <a:solidFill>
                  <a:srgbClr val="000000"/>
                </a:solidFill>
                <a:latin typeface="Amaranth"/>
                <a:ea typeface="Amaranth"/>
                <a:cs typeface="Amaranth"/>
                <a:sym typeface="Amaranth"/>
              </a:rPr>
              <a:t>3. Your kiddos are studying ?????  You want to create an engaging playlist, include all sorts of media and ask provocative questions along the way.</a:t>
            </a:r>
          </a:p>
          <a:p>
            <a:r>
              <a:t/>
            </a:r>
          </a:p>
          <a:p>
            <a:r>
              <a:t/>
            </a:r>
          </a:p>
        </p:txBody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1.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2.</a:t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3.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y="820012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b="0" sz="2400" lang="en">
                <a:solidFill>
                  <a:srgbClr val="000000"/>
                </a:solidFill>
                <a:latin typeface="Amaranth"/>
                <a:ea typeface="Amaranth"/>
                <a:cs typeface="Amaranth"/>
                <a:sym typeface="Amaranth"/>
              </a:rPr>
              <a:t>4. You are a student with a passionate interest in ????.  You want to keep up with social action and news. How can you organize the streams and share your own voice?</a:t>
            </a:r>
          </a:p>
          <a:p>
            <a:r>
              <a:t/>
            </a:r>
          </a:p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1.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2.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3.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y="833637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 lvl="0">
              <a:buNone/>
            </a:pPr>
            <a:r>
              <a:rPr b="0" sz="2400" lang="en">
                <a:solidFill>
                  <a:srgbClr val="000000"/>
                </a:solidFill>
                <a:latin typeface="Amaranth"/>
                <a:ea typeface="Amaranth"/>
                <a:cs typeface="Amaranth"/>
                <a:sym typeface="Amaranth"/>
              </a:rPr>
              <a:t>5. You are looking into student portfolio platforms.  You want students to maintain a reflective digital album of their learning across years and disciplines.</a:t>
            </a:r>
          </a:p>
          <a:p>
            <a:r>
              <a:t/>
            </a:r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1.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2.</a:t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3.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y="139912" x="275525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b="0" sz="2400" lang="en">
                <a:latin typeface="Amaranth"/>
                <a:ea typeface="Amaranth"/>
                <a:cs typeface="Amaranth"/>
                <a:sym typeface="Amaranth"/>
              </a:rPr>
              <a:t>6. The photography teacher wants to create a gallery of student work and allow for outside comments.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y="1600200" x="457200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1.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2.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3.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y="252825" x="457200"/>
            <a:ext cy="11430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buNone/>
            </a:pPr>
            <a:r>
              <a:rPr b="0" sz="2400" lang="en">
                <a:latin typeface="Amaranth"/>
                <a:ea typeface="Amaranth"/>
                <a:cs typeface="Amaranth"/>
                <a:sym typeface="Amaranth"/>
              </a:rPr>
              <a:t>7. A colleague is looking for an easy strategy to archive and store those fabulous lesson ideas she discovers every day.</a:t>
            </a:r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y="1395825" x="457199"/>
            <a:ext cy="4967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1.</a:t>
            </a:r>
          </a:p>
          <a:p>
            <a:r>
              <a:t/>
            </a:r>
          </a:p>
          <a:p>
            <a:r>
              <a:t/>
            </a:r>
          </a:p>
          <a:p>
            <a:pPr rtl="0" lvl="0"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2.</a:t>
            </a:r>
          </a:p>
          <a:p>
            <a:r>
              <a:t/>
            </a:r>
          </a:p>
          <a:p>
            <a:r>
              <a:t/>
            </a:r>
          </a:p>
          <a:p>
            <a:r>
              <a:t/>
            </a:r>
          </a:p>
          <a:p>
            <a:pPr>
              <a:buNone/>
            </a:pPr>
            <a:r>
              <a:rPr lang="en">
                <a:latin typeface="Amaranth"/>
                <a:ea typeface="Amaranth"/>
                <a:cs typeface="Amaranth"/>
                <a:sym typeface="Amaranth"/>
              </a:rPr>
              <a:t>3.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Arial" script="Arab"/>
        <a:font typeface="Arial" script="Hebr"/>
        <a:font typeface="Cordia New" script="Thai"/>
        <a:font typeface="Nyala" script="Ethi"/>
        <a:font typeface="Vrinda" script="Beng"/>
        <a:font typeface="Shruti" script="Gujr"/>
        <a:font typeface="DaunPenh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Arial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